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611" r:id="rId3"/>
    <p:sldId id="609" r:id="rId4"/>
    <p:sldId id="595" r:id="rId5"/>
    <p:sldId id="615" r:id="rId6"/>
    <p:sldId id="598" r:id="rId7"/>
    <p:sldId id="292" r:id="rId8"/>
    <p:sldId id="597" r:id="rId9"/>
    <p:sldId id="599" r:id="rId10"/>
    <p:sldId id="600" r:id="rId11"/>
    <p:sldId id="616" r:id="rId12"/>
    <p:sldId id="601" r:id="rId13"/>
    <p:sldId id="602" r:id="rId14"/>
    <p:sldId id="349" r:id="rId15"/>
    <p:sldId id="610" r:id="rId16"/>
    <p:sldId id="608" r:id="rId17"/>
    <p:sldId id="592" r:id="rId18"/>
    <p:sldId id="618" r:id="rId19"/>
    <p:sldId id="395" r:id="rId20"/>
  </p:sldIdLst>
  <p:sldSz cx="9906000" cy="6858000" type="A4"/>
  <p:notesSz cx="6858000" cy="9144000"/>
  <p:defaultTextStyle>
    <a:defPPr>
      <a:defRPr lang="pt-BR"/>
    </a:defPPr>
    <a:lvl1pPr marL="0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Côrtes" initials="RC" lastIdx="1" clrIdx="0">
    <p:extLst>
      <p:ext uri="{19B8F6BF-5375-455C-9EA6-DF929625EA0E}">
        <p15:presenceInfo xmlns:p15="http://schemas.microsoft.com/office/powerpoint/2012/main" userId="9c557b7cd6cabf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62"/>
    <a:srgbClr val="FFFFFF"/>
    <a:srgbClr val="00ABC9"/>
    <a:srgbClr val="332D2B"/>
    <a:srgbClr val="E81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737" autoAdjust="0"/>
  </p:normalViewPr>
  <p:slideViewPr>
    <p:cSldViewPr>
      <p:cViewPr varScale="1">
        <p:scale>
          <a:sx n="68" d="100"/>
          <a:sy n="68" d="100"/>
        </p:scale>
        <p:origin x="1314" y="60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56107-DA97-4D37-8B32-666329AE29A5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A8FDC-1F65-4749-A464-5849E164C7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25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06376"/>
            <a:ext cx="2228850" cy="4387851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06376"/>
            <a:ext cx="6521450" cy="4387851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6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0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200152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200152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2" indent="0">
              <a:buNone/>
              <a:defRPr sz="2300" b="1"/>
            </a:lvl2pPr>
            <a:lvl3pPr marL="1072743" indent="0">
              <a:buNone/>
              <a:defRPr sz="2100" b="1"/>
            </a:lvl3pPr>
            <a:lvl4pPr marL="1609115" indent="0">
              <a:buNone/>
              <a:defRPr sz="1900" b="1"/>
            </a:lvl4pPr>
            <a:lvl5pPr marL="2145487" indent="0">
              <a:buNone/>
              <a:defRPr sz="1900" b="1"/>
            </a:lvl5pPr>
            <a:lvl6pPr marL="2681859" indent="0">
              <a:buNone/>
              <a:defRPr sz="1900" b="1"/>
            </a:lvl6pPr>
            <a:lvl7pPr marL="3218230" indent="0">
              <a:buNone/>
              <a:defRPr sz="1900" b="1"/>
            </a:lvl7pPr>
            <a:lvl8pPr marL="3754602" indent="0">
              <a:buNone/>
              <a:defRPr sz="1900" b="1"/>
            </a:lvl8pPr>
            <a:lvl9pPr marL="4290974" indent="0">
              <a:buNone/>
              <a:defRPr sz="19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3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72" indent="0">
              <a:buNone/>
              <a:defRPr sz="3300"/>
            </a:lvl2pPr>
            <a:lvl3pPr marL="1072743" indent="0">
              <a:buNone/>
              <a:defRPr sz="2800"/>
            </a:lvl3pPr>
            <a:lvl4pPr marL="1609115" indent="0">
              <a:buNone/>
              <a:defRPr sz="2300"/>
            </a:lvl4pPr>
            <a:lvl5pPr marL="2145487" indent="0">
              <a:buNone/>
              <a:defRPr sz="2300"/>
            </a:lvl5pPr>
            <a:lvl6pPr marL="2681859" indent="0">
              <a:buNone/>
              <a:defRPr sz="2300"/>
            </a:lvl6pPr>
            <a:lvl7pPr marL="3218230" indent="0">
              <a:buNone/>
              <a:defRPr sz="2300"/>
            </a:lvl7pPr>
            <a:lvl8pPr marL="3754602" indent="0">
              <a:buNone/>
              <a:defRPr sz="2300"/>
            </a:lvl8pPr>
            <a:lvl9pPr marL="4290974" indent="0">
              <a:buNone/>
              <a:defRPr sz="23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72" indent="0">
              <a:buNone/>
              <a:defRPr sz="1400"/>
            </a:lvl2pPr>
            <a:lvl3pPr marL="1072743" indent="0">
              <a:buNone/>
              <a:defRPr sz="1200"/>
            </a:lvl3pPr>
            <a:lvl4pPr marL="1609115" indent="0">
              <a:buNone/>
              <a:defRPr sz="1100"/>
            </a:lvl4pPr>
            <a:lvl5pPr marL="2145487" indent="0">
              <a:buNone/>
              <a:defRPr sz="1100"/>
            </a:lvl5pPr>
            <a:lvl6pPr marL="2681859" indent="0">
              <a:buNone/>
              <a:defRPr sz="1100"/>
            </a:lvl6pPr>
            <a:lvl7pPr marL="3218230" indent="0">
              <a:buNone/>
              <a:defRPr sz="1100"/>
            </a:lvl7pPr>
            <a:lvl8pPr marL="3754602" indent="0">
              <a:buNone/>
              <a:defRPr sz="1100"/>
            </a:lvl8pPr>
            <a:lvl9pPr marL="4290974" indent="0">
              <a:buNone/>
              <a:defRPr sz="11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75" tIns="53637" rIns="107275" bIns="5363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13424-240E-4380-A1C1-8F780E4A692B}" type="datetimeFigureOut">
              <a:rPr lang="pt-BR" smtClean="0"/>
              <a:pPr/>
              <a:t>02/10/2020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107275" tIns="53637" rIns="107275" bIns="5363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DB49C-47F2-4AB1-AEAA-0E5FBA3F755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74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279" indent="-402279" algn="l" defTabSz="107274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604" indent="-335232" algn="l" defTabSz="107274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0929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301" indent="-268186" algn="l" defTabSz="107274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673" indent="-268186" algn="l" defTabSz="107274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045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16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788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160" indent="-268186" algn="l" defTabSz="107274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7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8B5B039-99F8-4CCA-B69F-BD802D7F0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9" y="332656"/>
            <a:ext cx="9232342" cy="543092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32A147-E447-43CF-AA9E-695420C3E6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0655" y="5320623"/>
            <a:ext cx="703309" cy="118696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477565D-D938-4DFF-A61B-43FC5D5F0EBE}"/>
              </a:ext>
            </a:extLst>
          </p:cNvPr>
          <p:cNvSpPr txBox="1">
            <a:spLocks/>
          </p:cNvSpPr>
          <p:nvPr/>
        </p:nvSpPr>
        <p:spPr>
          <a:xfrm>
            <a:off x="1107347" y="410339"/>
            <a:ext cx="8096166" cy="1368152"/>
          </a:xfrm>
          <a:prstGeom prst="rect">
            <a:avLst/>
          </a:prstGeom>
        </p:spPr>
        <p:txBody>
          <a:bodyPr vert="horz" lIns="107275" tIns="53637" rIns="107275" bIns="53637" rtlCol="0" anchor="ctr">
            <a:normAutofit/>
          </a:bodyPr>
          <a:lstStyle>
            <a:lvl1pPr algn="ctr" defTabSz="107274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Eventos</a:t>
            </a: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 Rio, realização segura.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C77995-48D2-4999-9372-A50535636B1B}"/>
              </a:ext>
            </a:extLst>
          </p:cNvPr>
          <p:cNvSpPr txBox="1"/>
          <p:nvPr/>
        </p:nvSpPr>
        <p:spPr>
          <a:xfrm>
            <a:off x="336829" y="332656"/>
            <a:ext cx="15410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bg1"/>
                </a:solidFill>
              </a:rPr>
              <a:t>Riotur – Alexandre Macieira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70CC4B-00B1-43EC-BF74-A9A1FE397E38}"/>
              </a:ext>
            </a:extLst>
          </p:cNvPr>
          <p:cNvSpPr txBox="1"/>
          <p:nvPr/>
        </p:nvSpPr>
        <p:spPr>
          <a:xfrm>
            <a:off x="336829" y="6125234"/>
            <a:ext cx="5408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Rio Convention &amp; Visitors Bureau</a:t>
            </a:r>
          </a:p>
        </p:txBody>
      </p:sp>
    </p:spTree>
    <p:extLst>
      <p:ext uri="{BB962C8B-B14F-4D97-AF65-F5344CB8AC3E}">
        <p14:creationId xmlns:p14="http://schemas.microsoft.com/office/powerpoint/2010/main" val="156969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767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358" y="559407"/>
            <a:ext cx="5358050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4E18F9-C712-4F1C-821B-172D75180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19" y="1783078"/>
            <a:ext cx="2812331" cy="5174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Regras de Ouro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Plano de Retomada lançado em 01/06/20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Fase 6B do plano de Retomada (última fase)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Em princípio, no dia 1º de novembro, será adotado um período conservador, até 2021.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CABCC51-AEAB-4AE8-9A1B-AF7FD1B37CBF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84365C7-3A43-4277-AFC6-A024E2AB7CEC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DA759899-3933-420E-AC0B-1517CD4D3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EBF79B54-C151-4DCD-9918-21A5588E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683" y="640079"/>
            <a:ext cx="2979467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Prefeitura</a:t>
            </a:r>
          </a:p>
        </p:txBody>
      </p:sp>
      <p:pic>
        <p:nvPicPr>
          <p:cNvPr id="7" name="Picture 2" descr="Prefeitura do Rio (@Prefeitura_Rio) | Twitter">
            <a:extLst>
              <a:ext uri="{FF2B5EF4-FFF2-40B4-BE49-F238E27FC236}">
                <a16:creationId xmlns:a16="http://schemas.microsoft.com/office/drawing/2014/main" id="{0C449AD0-7C2E-4CED-B3FF-650892CD5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0124" y="1920741"/>
            <a:ext cx="3016518" cy="30165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2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3786761-70BD-4B56-9EB3-92161D7C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24" y="188640"/>
            <a:ext cx="4017124" cy="1103611"/>
          </a:xfr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Regras de Ouro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D06386-42B6-4A0F-9030-77094A90A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957" y="1224372"/>
            <a:ext cx="4955478" cy="5594554"/>
          </a:xfrm>
        </p:spPr>
        <p:txBody>
          <a:bodyPr vert="horz" lIns="107275" tIns="53637" rIns="107275" bIns="53637" rtlCol="0">
            <a:normAutofit fontScale="92500" lnSpcReduction="10000"/>
          </a:bodyPr>
          <a:lstStyle/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Higienizar as mãos com sabão líquido ou álcool 70% em gel. 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Em áreas de circulação, incluindo banheiros, disponibilizar álcool 70% em gel, dispensadores de sabão líquido e de papel-toalha descartável.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Usar máscara em todas as áreas comuns, e só retirar durante as refeições. 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Obedecer ao distanciamento de dois metros ou quatro metros quadrados por pessoa 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Manter os ambientes arejados 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Providenciar EPIs para as equipes de limpeza e demais funcionários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Sensibilização sobre a etiqueta respiratória 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Assistência médica ao funcionário com sintomas da Covid-19. 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Fazer a limpeza a cada três horas</a:t>
            </a:r>
          </a:p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materiais educativos.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0521" y="0"/>
            <a:ext cx="4955479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4285" y="557784"/>
            <a:ext cx="416829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3DBD6B7-9607-483B-9F69-EC3D3A02E258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38E4B65-C39E-4CE2-A3D7-C86DB941706D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80876FBD-AAF8-441F-B251-94246EDC2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  <p:pic>
        <p:nvPicPr>
          <p:cNvPr id="12290" name="Picture 2" descr="Arquivos Regras de Ouro - Rio Contra o Corona">
            <a:extLst>
              <a:ext uri="{FF2B5EF4-FFF2-40B4-BE49-F238E27FC236}">
                <a16:creationId xmlns:a16="http://schemas.microsoft.com/office/drawing/2014/main" id="{464EA894-E7BD-4997-9B62-29448381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44" y="1891062"/>
            <a:ext cx="2376264" cy="30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7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3786761-70BD-4B56-9EB3-92161D7C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54" y="629266"/>
            <a:ext cx="4017124" cy="1622321"/>
          </a:xfrm>
        </p:spPr>
        <p:txBody>
          <a:bodyPr vert="horz" lIns="107275" tIns="53637" rIns="107275" bIns="53637" rtlCol="0" anchor="ctr">
            <a:normAutofit/>
          </a:bodyPr>
          <a:lstStyle/>
          <a:p>
            <a:r>
              <a:rPr lang="pt-BR" sz="3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Fase</a:t>
            </a: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pt-BR" sz="3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6B Eventos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D06386-42B6-4A0F-9030-77094A90A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55" y="2060848"/>
            <a:ext cx="4017123" cy="4758078"/>
          </a:xfrm>
        </p:spPr>
        <p:txBody>
          <a:bodyPr vert="horz" lIns="107275" tIns="53637" rIns="107275" bIns="53637" rtlCol="0">
            <a:norm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rgbClr val="263762"/>
                </a:solidFill>
                <a:latin typeface="Calibri"/>
              </a:rPr>
              <a:t>Eventos de negócios</a:t>
            </a:r>
            <a:r>
              <a:rPr lang="pt-BR" sz="2000" dirty="0">
                <a:solidFill>
                  <a:srgbClr val="263762"/>
                </a:solidFill>
                <a:latin typeface="Calibri"/>
              </a:rPr>
              <a:t>, corporativos e científicos (exemplos: assembleias, workshops, seminários, conferências, simpósios, painéis, congressos e palestras) permitidos com </a:t>
            </a:r>
            <a:r>
              <a:rPr lang="pt-BR" sz="2000" b="1" dirty="0">
                <a:solidFill>
                  <a:srgbClr val="263762"/>
                </a:solidFill>
                <a:latin typeface="Calibri"/>
              </a:rPr>
              <a:t>capacidade simultânea máxima de 50%, desde que não ultrapasse a regra de 4m² por pessoa. Feiras de negócios e exposições abertas com 1/3 da capacidade</a:t>
            </a:r>
            <a:r>
              <a:rPr lang="pt-BR" sz="2000" dirty="0">
                <a:solidFill>
                  <a:srgbClr val="263762"/>
                </a:solidFill>
                <a:latin typeface="Calibri"/>
              </a:rPr>
              <a:t>. </a:t>
            </a:r>
            <a:r>
              <a:rPr lang="pt-BR" sz="2000" u="sng" dirty="0">
                <a:solidFill>
                  <a:srgbClr val="263762"/>
                </a:solidFill>
                <a:latin typeface="Calibri"/>
              </a:rPr>
              <a:t>Seguir rigorosamente as Medidas Preventivas Específicas estabelecidas no Anexo da Resolução SMS nº 4.424/2020.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0521" y="0"/>
            <a:ext cx="4955479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4285" y="557784"/>
            <a:ext cx="416829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 descr="Gráfico&#10;&#10;Descrição gerada automaticamente">
            <a:extLst>
              <a:ext uri="{FF2B5EF4-FFF2-40B4-BE49-F238E27FC236}">
                <a16:creationId xmlns:a16="http://schemas.microsoft.com/office/drawing/2014/main" id="{53C24C36-1FA9-486F-AE97-64B3C9487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35" y="2438400"/>
            <a:ext cx="3636369" cy="2043177"/>
          </a:xfrm>
          <a:prstGeom prst="rect">
            <a:avLst/>
          </a:prstGeom>
          <a:effectLst/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D3DBD6B7-9607-483B-9F69-EC3D3A02E258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638E4B65-C39E-4CE2-A3D7-C86DB941706D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80876FBD-AAF8-441F-B251-94246EDC2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99151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D068F-8148-4BB5-BB1D-47AD9039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254" y="629266"/>
            <a:ext cx="3849682" cy="16223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DECRETO</a:t>
            </a:r>
            <a:r>
              <a:rPr lang="pt-BR" sz="3600" b="1" dirty="0">
                <a:latin typeface="Calibri"/>
              </a:rPr>
              <a:t>            </a:t>
            </a: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Nº 47.287      DE 18/09/2020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43A8E-1BA7-40B9-BFC8-D731780C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255" y="2438400"/>
            <a:ext cx="4017123" cy="3785419"/>
          </a:xfrm>
        </p:spPr>
        <p:txBody>
          <a:bodyPr vert="horz" lIns="107275" tIns="53637" rIns="107275" bIns="53637" rtlCol="0">
            <a:normAutofit/>
          </a:bodyPr>
          <a:lstStyle/>
          <a:p>
            <a:pPr>
              <a:lnSpc>
                <a:spcPct val="90000"/>
              </a:lnSpc>
            </a:pPr>
            <a:endParaRPr lang="pt-BR" sz="2000" dirty="0">
              <a:solidFill>
                <a:srgbClr val="263762"/>
              </a:solidFill>
              <a:latin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Art. 5º - ... DETERMINO A </a:t>
            </a:r>
            <a:r>
              <a:rPr lang="pt-BR" sz="2000" b="1" dirty="0">
                <a:solidFill>
                  <a:srgbClr val="263762"/>
                </a:solidFill>
                <a:latin typeface="Calibri"/>
              </a:rPr>
              <a:t>SUSPENSÃO, até o dia 06 de outubro de 2020, para todo o Estado, das seguintes atividades</a:t>
            </a:r>
            <a:r>
              <a:rPr lang="pt-BR" sz="2000" dirty="0">
                <a:solidFill>
                  <a:srgbClr val="263762"/>
                </a:solidFill>
                <a:latin typeface="Calibri"/>
              </a:rPr>
              <a:t>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I - </a:t>
            </a:r>
            <a:r>
              <a:rPr lang="pt-BR" sz="2000" b="1" dirty="0">
                <a:solidFill>
                  <a:srgbClr val="263762"/>
                </a:solidFill>
                <a:latin typeface="Calibri"/>
              </a:rPr>
              <a:t>realização de eventos </a:t>
            </a:r>
            <a:r>
              <a:rPr lang="pt-BR" sz="2000" dirty="0">
                <a:solidFill>
                  <a:srgbClr val="263762"/>
                </a:solidFill>
                <a:latin typeface="Calibri"/>
              </a:rPr>
              <a:t>e de qualquer atividade com a presença de público, ainda que previamente autorizadas, que envolvam aglomeração de pessoas, tais como evento desportivo com público, show, comício, passeata e afins. </a:t>
            </a:r>
          </a:p>
          <a:p>
            <a:pPr marL="0" indent="0">
              <a:lnSpc>
                <a:spcPct val="90000"/>
              </a:lnSpc>
              <a:buNone/>
            </a:pPr>
            <a:endParaRPr lang="pt-BR" sz="1700" dirty="0">
              <a:latin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pt-BR" sz="1700" dirty="0"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0521" y="0"/>
            <a:ext cx="4955479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4285" y="557784"/>
            <a:ext cx="416829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itzel adota o slogan “Vamos virar o jogo” na marca do estado – Janela  Publicitária">
            <a:extLst>
              <a:ext uri="{FF2B5EF4-FFF2-40B4-BE49-F238E27FC236}">
                <a16:creationId xmlns:a16="http://schemas.microsoft.com/office/drawing/2014/main" id="{EC6AA88C-EC67-4343-8002-76C1F57A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76" y="2217457"/>
            <a:ext cx="3636369" cy="2419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06E9262F-EBB6-4933-954B-B08DBE74146F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5060C2EF-81A1-42EC-A689-7214B0BEFD35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A2BBA4F-425F-4D92-8AE0-723E3F599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6128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0FD3798D-81FC-4C5E-90EB-D7EF2EABDEF3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6940F27-4979-4C97-9C62-41B68B97944B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9F0E627-04F2-4F67-9792-F9F44642E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A6FE57AE-273B-435C-883A-F2F0290E20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4" r="29389"/>
          <a:stretch/>
        </p:blipFill>
        <p:spPr>
          <a:xfrm>
            <a:off x="930962" y="1484784"/>
            <a:ext cx="4008896" cy="462400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0F50E92-B1E0-4C9A-817B-264D9BBD2700}"/>
              </a:ext>
            </a:extLst>
          </p:cNvPr>
          <p:cNvSpPr txBox="1"/>
          <p:nvPr/>
        </p:nvSpPr>
        <p:spPr>
          <a:xfrm>
            <a:off x="936649" y="48760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Aeroporto</a:t>
            </a:r>
            <a:endParaRPr lang="pt-BR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6004DD-9BC9-4E3D-A528-3B51BD5AA440}"/>
              </a:ext>
            </a:extLst>
          </p:cNvPr>
          <p:cNvSpPr txBox="1"/>
          <p:nvPr/>
        </p:nvSpPr>
        <p:spPr>
          <a:xfrm>
            <a:off x="5593003" y="2204864"/>
            <a:ext cx="2941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Trabalhando em conjunto com a ANAC e ANVISA para a adoção dos protocolos obrigatórios no que tange a segurança das operações aeroportuárias durante toda a jornada do passageiro. </a:t>
            </a:r>
          </a:p>
        </p:txBody>
      </p:sp>
    </p:spTree>
    <p:extLst>
      <p:ext uri="{BB962C8B-B14F-4D97-AF65-F5344CB8AC3E}">
        <p14:creationId xmlns:p14="http://schemas.microsoft.com/office/powerpoint/2010/main" val="1577536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88EEC-2504-4110-9B18-36BF1CF8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188" y="666750"/>
            <a:ext cx="2994746" cy="32558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Protocolos</a:t>
            </a:r>
          </a:p>
        </p:txBody>
      </p:sp>
      <p:cxnSp>
        <p:nvCxnSpPr>
          <p:cNvPr id="4104" name="Straight Connector 75">
            <a:extLst>
              <a:ext uri="{FF2B5EF4-FFF2-40B4-BE49-F238E27FC236}">
                <a16:creationId xmlns:a16="http://schemas.microsoft.com/office/drawing/2014/main" id="{4C926754-442D-4B53-A993-1A758431F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2432" y="4003046"/>
            <a:ext cx="2748915" cy="0"/>
          </a:xfrm>
          <a:prstGeom prst="line">
            <a:avLst/>
          </a:prstGeom>
          <a:ln w="19050">
            <a:solidFill>
              <a:srgbClr val="E2B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1BE5011-8699-42C0-AB0F-E63C8E77FDE0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A091F2B-060A-46C0-B6E6-693EF3D4784E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E0C93E2B-A6CE-48F9-B91D-B8B2A3484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  <p:pic>
        <p:nvPicPr>
          <p:cNvPr id="3" name="Picture 6" descr="Protocolos de Segurança Pós COVID-19">
            <a:extLst>
              <a:ext uri="{FF2B5EF4-FFF2-40B4-BE49-F238E27FC236}">
                <a16:creationId xmlns:a16="http://schemas.microsoft.com/office/drawing/2014/main" id="{D808DA55-020A-478F-B5F3-64D39D1C3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r="-3" b="-3"/>
          <a:stretch/>
        </p:blipFill>
        <p:spPr bwMode="auto">
          <a:xfrm>
            <a:off x="17549" y="0"/>
            <a:ext cx="2230935" cy="222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oronavírus em SC: Tire suas dúvidas sobre as medidas restritivas e as  ações de combate e prevenção à Covid-19 - Governo do Estado de Santa  Catarina">
            <a:extLst>
              <a:ext uri="{FF2B5EF4-FFF2-40B4-BE49-F238E27FC236}">
                <a16:creationId xmlns:a16="http://schemas.microsoft.com/office/drawing/2014/main" id="{A2C1B19E-C60F-49BC-9CDE-016DDAA05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r="19378" b="3"/>
          <a:stretch/>
        </p:blipFill>
        <p:spPr bwMode="auto">
          <a:xfrm>
            <a:off x="17549" y="2400476"/>
            <a:ext cx="2228003" cy="20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o o setor hoteleiro deve se prevenir contra o Coronavírus?">
            <a:extLst>
              <a:ext uri="{FF2B5EF4-FFF2-40B4-BE49-F238E27FC236}">
                <a16:creationId xmlns:a16="http://schemas.microsoft.com/office/drawing/2014/main" id="{E75C26F2-34AB-42AC-8C65-D6E5E656B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r="29834" b="-2"/>
          <a:stretch/>
        </p:blipFill>
        <p:spPr bwMode="auto">
          <a:xfrm>
            <a:off x="2384542" y="12"/>
            <a:ext cx="3748876" cy="333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Jornal de Blumenau | 47 3035-4314">
            <a:extLst>
              <a:ext uri="{FF2B5EF4-FFF2-40B4-BE49-F238E27FC236}">
                <a16:creationId xmlns:a16="http://schemas.microsoft.com/office/drawing/2014/main" id="{00E52E7C-6269-4CAB-B543-3811E696E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r="25301"/>
          <a:stretch/>
        </p:blipFill>
        <p:spPr bwMode="auto">
          <a:xfrm>
            <a:off x="14529" y="4629238"/>
            <a:ext cx="2230934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ovid-19: ministério consolida orientações para prevenção e tratamento |  Agência Brasil">
            <a:extLst>
              <a:ext uri="{FF2B5EF4-FFF2-40B4-BE49-F238E27FC236}">
                <a16:creationId xmlns:a16="http://schemas.microsoft.com/office/drawing/2014/main" id="{D2B00B0C-3D68-411F-A6DA-172DFBA33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32771" b="2"/>
          <a:stretch/>
        </p:blipFill>
        <p:spPr bwMode="auto">
          <a:xfrm>
            <a:off x="2384542" y="3509266"/>
            <a:ext cx="3748876" cy="33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44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88EEC-2504-4110-9B18-36BF1CF8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180" y="708109"/>
            <a:ext cx="3003648" cy="32558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Alternativas</a:t>
            </a:r>
          </a:p>
        </p:txBody>
      </p:sp>
      <p:pic>
        <p:nvPicPr>
          <p:cNvPr id="4102" name="Picture 6" descr="Novo modelo de show tem &quot;cercadinhos&quot; | FOLHAMAX">
            <a:extLst>
              <a:ext uri="{FF2B5EF4-FFF2-40B4-BE49-F238E27FC236}">
                <a16:creationId xmlns:a16="http://schemas.microsoft.com/office/drawing/2014/main" id="{B10B0F36-3CB6-456D-B17C-4F0CA7E7C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r="1" b="3465"/>
          <a:stretch/>
        </p:blipFill>
        <p:spPr bwMode="auto">
          <a:xfrm>
            <a:off x="20" y="10"/>
            <a:ext cx="3003648" cy="25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rto Alegre terá espetáculos em drive-in até setembro – Jornal no Palco">
            <a:extLst>
              <a:ext uri="{FF2B5EF4-FFF2-40B4-BE49-F238E27FC236}">
                <a16:creationId xmlns:a16="http://schemas.microsoft.com/office/drawing/2014/main" id="{78CDB4BF-3BA1-4867-8C3F-A98D91FB9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r="15346"/>
          <a:stretch/>
        </p:blipFill>
        <p:spPr bwMode="auto">
          <a:xfrm>
            <a:off x="3134372" y="10"/>
            <a:ext cx="3003667" cy="25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ço Reservado para Conteúdo 4" descr="Uma imagem contendo quarto&#10;&#10;Descrição gerada automaticamente">
            <a:extLst>
              <a:ext uri="{FF2B5EF4-FFF2-40B4-BE49-F238E27FC236}">
                <a16:creationId xmlns:a16="http://schemas.microsoft.com/office/drawing/2014/main" id="{0861571C-4C6D-4BBC-9F9B-43B77B6637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r="3365" b="1"/>
          <a:stretch/>
        </p:blipFill>
        <p:spPr>
          <a:xfrm>
            <a:off x="20" y="2697480"/>
            <a:ext cx="6138019" cy="4160520"/>
          </a:xfrm>
          <a:prstGeom prst="rect">
            <a:avLst/>
          </a:prstGeom>
        </p:spPr>
      </p:pic>
      <p:cxnSp>
        <p:nvCxnSpPr>
          <p:cNvPr id="4104" name="Straight Connector 75">
            <a:extLst>
              <a:ext uri="{FF2B5EF4-FFF2-40B4-BE49-F238E27FC236}">
                <a16:creationId xmlns:a16="http://schemas.microsoft.com/office/drawing/2014/main" id="{4C926754-442D-4B53-A993-1A758431F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2432" y="4003046"/>
            <a:ext cx="2748915" cy="0"/>
          </a:xfrm>
          <a:prstGeom prst="line">
            <a:avLst/>
          </a:prstGeom>
          <a:ln w="19050">
            <a:solidFill>
              <a:srgbClr val="E2B3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1BE5011-8699-42C0-AB0F-E63C8E77FDE0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7A091F2B-060A-46C0-B6E6-693EF3D4784E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E0C93E2B-A6CE-48F9-B91D-B8B2A3484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5295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aixaDeTexto 36">
            <a:extLst>
              <a:ext uri="{FF2B5EF4-FFF2-40B4-BE49-F238E27FC236}">
                <a16:creationId xmlns:a16="http://schemas.microsoft.com/office/drawing/2014/main" id="{551C3C3D-D56F-4303-939B-BB870C0E7D31}"/>
              </a:ext>
            </a:extLst>
          </p:cNvPr>
          <p:cNvSpPr txBox="1"/>
          <p:nvPr/>
        </p:nvSpPr>
        <p:spPr>
          <a:xfrm>
            <a:off x="4034411" y="629268"/>
            <a:ext cx="5351524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PÓS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QUARENTENA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D680DC-E54D-44EB-BC6D-1A56AB8E11B6}"/>
              </a:ext>
            </a:extLst>
          </p:cNvPr>
          <p:cNvSpPr txBox="1"/>
          <p:nvPr/>
        </p:nvSpPr>
        <p:spPr>
          <a:xfrm>
            <a:off x="4034413" y="2314808"/>
            <a:ext cx="5023044" cy="3425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indent="0" algn="just">
              <a:spcBef>
                <a:spcPct val="20000"/>
              </a:spcBef>
              <a:buFont typeface="Arial" pitchFamily="34" charset="0"/>
              <a:buNone/>
              <a:defRPr sz="2000">
                <a:solidFill>
                  <a:srgbClr val="263762"/>
                </a:solidFill>
                <a:latin typeface="Calibri"/>
              </a:defRPr>
            </a:lvl1pPr>
            <a:lvl2pPr marL="871604" indent="-335232">
              <a:spcBef>
                <a:spcPct val="20000"/>
              </a:spcBef>
              <a:buFont typeface="Arial" pitchFamily="34" charset="0"/>
              <a:buChar char="–"/>
              <a:defRPr sz="3300"/>
            </a:lvl2pPr>
            <a:lvl3pPr marL="1340929" indent="-268186">
              <a:spcBef>
                <a:spcPct val="20000"/>
              </a:spcBef>
              <a:buFont typeface="Arial" pitchFamily="34" charset="0"/>
              <a:buChar char="•"/>
              <a:defRPr sz="2800"/>
            </a:lvl3pPr>
            <a:lvl4pPr marL="1877301" indent="-268186">
              <a:spcBef>
                <a:spcPct val="20000"/>
              </a:spcBef>
              <a:buFont typeface="Arial" pitchFamily="34" charset="0"/>
              <a:buChar char="–"/>
              <a:defRPr sz="2300"/>
            </a:lvl4pPr>
            <a:lvl5pPr marL="2413673" indent="-268186">
              <a:spcBef>
                <a:spcPct val="20000"/>
              </a:spcBef>
              <a:buFont typeface="Arial" pitchFamily="34" charset="0"/>
              <a:buChar char="»"/>
              <a:defRPr sz="2300"/>
            </a:lvl5pPr>
            <a:lvl6pPr marL="2950045" indent="-268186">
              <a:spcBef>
                <a:spcPct val="20000"/>
              </a:spcBef>
              <a:buFont typeface="Arial" pitchFamily="34" charset="0"/>
              <a:buChar char="•"/>
              <a:defRPr sz="2300"/>
            </a:lvl6pPr>
            <a:lvl7pPr marL="3486416" indent="-268186">
              <a:spcBef>
                <a:spcPct val="20000"/>
              </a:spcBef>
              <a:buFont typeface="Arial" pitchFamily="34" charset="0"/>
              <a:buChar char="•"/>
              <a:defRPr sz="2300"/>
            </a:lvl7pPr>
            <a:lvl8pPr marL="4022788" indent="-268186">
              <a:spcBef>
                <a:spcPct val="20000"/>
              </a:spcBef>
              <a:buFont typeface="Arial" pitchFamily="34" charset="0"/>
              <a:buChar char="•"/>
              <a:defRPr sz="2300"/>
            </a:lvl8pPr>
            <a:lvl9pPr marL="4559160" indent="-268186">
              <a:spcBef>
                <a:spcPct val="20000"/>
              </a:spcBef>
              <a:buFont typeface="Arial" pitchFamily="34" charset="0"/>
              <a:buChar char="•"/>
              <a:defRPr sz="2300"/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pesquisa feita com os usuários do Booking.com, mostra que o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 de Janeiro anda mais popular que </a:t>
            </a:r>
            <a:r>
              <a:rPr lang="pt-B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Mykonos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 Grécia, Cancún, no México, e Miami Beach, nos Estados Unidos.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Cidade Maravilhosa é o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destino brasileiro e latino-americano que mais aparece nas listas de desejos de viagens, criadas pelos usuários de todo o mundo.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pesquisa foi feita com milhões dessas listas entre julho e agosto e notou um a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umento de popularidade da capital fluminense, que passou de 89º para 64º lugar dentro do top-100 dos destinos mais desejados por usuários internacionais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Rio também aparece em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primeiro lugar entre as cidades brasileiras mais reservadas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Booking durante o período de retomada de viagens, no pós-quarentena.</a:t>
            </a:r>
          </a:p>
        </p:txBody>
      </p:sp>
      <p:pic>
        <p:nvPicPr>
          <p:cNvPr id="3074" name="Picture 2" descr="Cade o dinheiro CBHb-Tem luz no fim do tunel, e está crescendo –  oesportepassadoalimpo">
            <a:extLst>
              <a:ext uri="{FF2B5EF4-FFF2-40B4-BE49-F238E27FC236}">
                <a16:creationId xmlns:a16="http://schemas.microsoft.com/office/drawing/2014/main" id="{4DCC11AA-0850-4202-BA5A-8F870C372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 r="21224" b="-1"/>
          <a:stretch/>
        </p:blipFill>
        <p:spPr bwMode="auto">
          <a:xfrm>
            <a:off x="20" y="10"/>
            <a:ext cx="376639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8258" y="2115117"/>
            <a:ext cx="5126355" cy="0"/>
          </a:xfrm>
          <a:prstGeom prst="line">
            <a:avLst/>
          </a:prstGeom>
          <a:ln w="19050">
            <a:solidFill>
              <a:srgbClr val="25E2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F2A1111-F988-4CDE-92FB-8CE2640965E8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D2074DD-6A45-4DE9-8B30-DB9D03A95D7D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5F94257C-EC30-443A-9AA3-28324034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D047C8-553B-4B11-8F25-A54C259ED395}"/>
              </a:ext>
            </a:extLst>
          </p:cNvPr>
          <p:cNvSpPr txBox="1"/>
          <p:nvPr/>
        </p:nvSpPr>
        <p:spPr>
          <a:xfrm>
            <a:off x="3810807" y="5888240"/>
            <a:ext cx="53430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Fonte: https://oglobo.globo.com/boa-viagem/pesquisa-mostra-rio-como-destino-mais-popular-que-mykonos-cancun-entre-estrangeiros-24661875#:~:text=O%20Rio%20de%20Janeiro%20anda,Miami%20Beach%2C%20nos%20Estados%20Unidos.&amp;text=O%20Rio%20tamb%C3%A9m%20aparece%20em,abril%20e%203%20de%20agos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536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TOCOLO ASTRON - PREVENÇÃO COVID-19 - Astron Hotéis">
            <a:extLst>
              <a:ext uri="{FF2B5EF4-FFF2-40B4-BE49-F238E27FC236}">
                <a16:creationId xmlns:a16="http://schemas.microsoft.com/office/drawing/2014/main" id="{4F2C5273-650D-4F2F-AC53-B8B936BE4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r="15993" b="-1"/>
          <a:stretch/>
        </p:blipFill>
        <p:spPr bwMode="auto">
          <a:xfrm>
            <a:off x="5474173" y="4110006"/>
            <a:ext cx="300122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551C3C3D-D56F-4303-939B-BB870C0E7D31}"/>
              </a:ext>
            </a:extLst>
          </p:cNvPr>
          <p:cNvSpPr txBox="1"/>
          <p:nvPr/>
        </p:nvSpPr>
        <p:spPr>
          <a:xfrm>
            <a:off x="488504" y="596620"/>
            <a:ext cx="4181709" cy="694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Eventos</a:t>
            </a:r>
            <a:r>
              <a:rPr lang="en-US" sz="40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2021+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F2A1111-F988-4CDE-92FB-8CE2640965E8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D2074DD-6A45-4DE9-8B30-DB9D03A95D7D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5F94257C-EC30-443A-9AA3-283240348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57C70D4E-4FB8-4CD8-B76C-DA66564638F3}"/>
              </a:ext>
            </a:extLst>
          </p:cNvPr>
          <p:cNvSpPr txBox="1"/>
          <p:nvPr/>
        </p:nvSpPr>
        <p:spPr>
          <a:xfrm>
            <a:off x="515370" y="3641756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263762"/>
                </a:solidFill>
              </a:rPr>
              <a:t>*Dados Agosto 2020</a:t>
            </a:r>
          </a:p>
        </p:txBody>
      </p:sp>
      <p:graphicFrame>
        <p:nvGraphicFramePr>
          <p:cNvPr id="2" name="Tabela 6">
            <a:extLst>
              <a:ext uri="{FF2B5EF4-FFF2-40B4-BE49-F238E27FC236}">
                <a16:creationId xmlns:a16="http://schemas.microsoft.com/office/drawing/2014/main" id="{1C67CD83-BC12-45DA-A3C7-4DBF61118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572714"/>
              </p:ext>
            </p:extLst>
          </p:nvPr>
        </p:nvGraphicFramePr>
        <p:xfrm>
          <a:off x="500870" y="1468372"/>
          <a:ext cx="7997654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927">
                  <a:extLst>
                    <a:ext uri="{9D8B030D-6E8A-4147-A177-3AD203B41FA5}">
                      <a16:colId xmlns:a16="http://schemas.microsoft.com/office/drawing/2014/main" val="3335444218"/>
                    </a:ext>
                  </a:extLst>
                </a:gridCol>
                <a:gridCol w="1614963">
                  <a:extLst>
                    <a:ext uri="{9D8B030D-6E8A-4147-A177-3AD203B41FA5}">
                      <a16:colId xmlns:a16="http://schemas.microsoft.com/office/drawing/2014/main" val="1159212108"/>
                    </a:ext>
                  </a:extLst>
                </a:gridCol>
                <a:gridCol w="1545348">
                  <a:extLst>
                    <a:ext uri="{9D8B030D-6E8A-4147-A177-3AD203B41FA5}">
                      <a16:colId xmlns:a16="http://schemas.microsoft.com/office/drawing/2014/main" val="2063885058"/>
                    </a:ext>
                  </a:extLst>
                </a:gridCol>
                <a:gridCol w="1607416">
                  <a:extLst>
                    <a:ext uri="{9D8B030D-6E8A-4147-A177-3AD203B41FA5}">
                      <a16:colId xmlns:a16="http://schemas.microsoft.com/office/drawing/2014/main" val="3517083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2022 a 2029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727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>
                          <a:solidFill>
                            <a:srgbClr val="263762"/>
                          </a:solidFill>
                          <a:latin typeface="+mn-lt"/>
                          <a:ea typeface="+mn-ea"/>
                          <a:cs typeface="+mn-cs"/>
                        </a:rPr>
                        <a:t>Eventos Confirmados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rgbClr val="263762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72743" rtl="0" eaLnBrk="1" latinLnBrk="0" hangingPunct="1"/>
                      <a:r>
                        <a:rPr lang="pt-BR" sz="2000" kern="1200" dirty="0">
                          <a:solidFill>
                            <a:srgbClr val="26376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rgbClr val="263762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0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263762"/>
                          </a:solidFill>
                        </a:rPr>
                        <a:t>Público Estimado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263762"/>
                          </a:solidFill>
                        </a:rPr>
                        <a:t>208.570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rgbClr val="263762"/>
                          </a:solidFill>
                          <a:latin typeface="+mn-lt"/>
                          <a:ea typeface="+mn-ea"/>
                          <a:cs typeface="+mn-cs"/>
                        </a:rPr>
                        <a:t>70.300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rgbClr val="263762"/>
                          </a:solidFill>
                          <a:latin typeface="+mn-lt"/>
                          <a:ea typeface="+mn-ea"/>
                          <a:cs typeface="+mn-cs"/>
                        </a:rPr>
                        <a:t>278.870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21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263762"/>
                          </a:solidFill>
                        </a:rPr>
                        <a:t>Receita Estimada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263762"/>
                          </a:solidFill>
                        </a:rPr>
                        <a:t>$137.757.086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72743" rtl="0" eaLnBrk="1" latinLnBrk="0" hangingPunct="1"/>
                      <a:r>
                        <a:rPr lang="pt-BR" sz="2000" kern="1200" dirty="0">
                          <a:solidFill>
                            <a:srgbClr val="263762"/>
                          </a:solidFill>
                          <a:latin typeface="+mn-lt"/>
                          <a:ea typeface="+mn-ea"/>
                          <a:cs typeface="+mn-cs"/>
                        </a:rPr>
                        <a:t>$91.622.620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rgbClr val="263762"/>
                          </a:solidFill>
                          <a:latin typeface="+mn-lt"/>
                          <a:ea typeface="+mn-ea"/>
                          <a:cs typeface="+mn-cs"/>
                        </a:rPr>
                        <a:t>$229.379.706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7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263762"/>
                          </a:solidFill>
                        </a:rPr>
                        <a:t>Arrecadação de ISS Estimado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727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263762"/>
                          </a:solidFill>
                        </a:rPr>
                        <a:t>$6.887.854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1072743" rtl="0" eaLnBrk="1" latinLnBrk="0" hangingPunct="1"/>
                      <a:r>
                        <a:rPr lang="pt-BR" sz="2000" kern="1200" dirty="0">
                          <a:solidFill>
                            <a:srgbClr val="263762"/>
                          </a:solidFill>
                          <a:latin typeface="+mn-lt"/>
                          <a:ea typeface="+mn-ea"/>
                          <a:cs typeface="+mn-cs"/>
                        </a:rPr>
                        <a:t>$4.581.131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kern="1200" dirty="0">
                          <a:solidFill>
                            <a:srgbClr val="263762"/>
                          </a:solidFill>
                          <a:latin typeface="+mn-lt"/>
                          <a:ea typeface="+mn-ea"/>
                          <a:cs typeface="+mn-cs"/>
                        </a:rPr>
                        <a:t>$11.468.985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143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422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2C2972DC-3B5C-4554-83E9-988CA8D99DE3}"/>
              </a:ext>
            </a:extLst>
          </p:cNvPr>
          <p:cNvGrpSpPr/>
          <p:nvPr/>
        </p:nvGrpSpPr>
        <p:grpSpPr>
          <a:xfrm>
            <a:off x="-687273" y="0"/>
            <a:ext cx="10593272" cy="6857999"/>
            <a:chOff x="-785795" y="-884297"/>
            <a:chExt cx="12934128" cy="844061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D2B7CFE8-5D83-40E0-9968-C8A9D1B42A93}"/>
                </a:ext>
              </a:extLst>
            </p:cNvPr>
            <p:cNvSpPr/>
            <p:nvPr/>
          </p:nvSpPr>
          <p:spPr>
            <a:xfrm>
              <a:off x="53349" y="-884297"/>
              <a:ext cx="12094984" cy="8440613"/>
            </a:xfrm>
            <a:prstGeom prst="roundRect">
              <a:avLst>
                <a:gd name="adj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706" dirty="0"/>
            </a:p>
          </p:txBody>
        </p:sp>
        <p:pic>
          <p:nvPicPr>
            <p:cNvPr id="5" name="Picture 2" descr="Resultado de imagem para como divulgar redes sociais no ppt">
              <a:extLst>
                <a:ext uri="{FF2B5EF4-FFF2-40B4-BE49-F238E27FC236}">
                  <a16:creationId xmlns:a16="http://schemas.microsoft.com/office/drawing/2014/main" id="{2C1C84D4-6138-4558-A563-31D4AE9AD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8333" y1="78846" x2="38333" y2="78846"/>
                          <a14:foregroundMark x1="25667" y1="59038" x2="25667" y2="59038"/>
                          <a14:foregroundMark x1="84333" y1="76154" x2="84333" y2="76154"/>
                          <a14:foregroundMark x1="82333" y1="73846" x2="82333" y2="73846"/>
                          <a14:foregroundMark x1="58444" y1="32885" x2="58444" y2="32885"/>
                          <a14:foregroundMark x1="59556" y1="22885" x2="59556" y2="22885"/>
                          <a14:foregroundMark x1="58222" y1="25192" x2="58222" y2="25192"/>
                          <a14:foregroundMark x1="59333" y1="19808" x2="59111" y2="22692"/>
                          <a14:foregroundMark x1="57889" y1="21538" x2="57889" y2="18077"/>
                          <a14:foregroundMark x1="60000" y1="24423" x2="60222" y2="17500"/>
                          <a14:foregroundMark x1="46889" y1="25000" x2="43667" y2="22500"/>
                          <a14:foregroundMark x1="21222" y1="41923" x2="20222" y2="35769"/>
                          <a14:foregroundMark x1="74444" y1="39038" x2="72111" y2="33077"/>
                          <a14:foregroundMark x1="40778" y1="35385" x2="41667" y2="32885"/>
                          <a14:foregroundMark x1="38444" y1="34231" x2="38444" y2="34231"/>
                          <a14:foregroundMark x1="43222" y1="36923" x2="43222" y2="36923"/>
                          <a14:foregroundMark x1="39444" y1="38269" x2="39444" y2="38269"/>
                          <a14:foregroundMark x1="71667" y1="58077" x2="71667" y2="58077"/>
                          <a14:foregroundMark x1="74889" y1="62308" x2="74889" y2="62308"/>
                          <a14:foregroundMark x1="70444" y1="67692" x2="70444" y2="67692"/>
                          <a14:foregroundMark x1="33444" y1="77500" x2="33444" y2="77500"/>
                          <a14:foregroundMark x1="31556" y1="73654" x2="31556" y2="73654"/>
                          <a14:foregroundMark x1="51556" y1="28077" x2="51556" y2="28077"/>
                          <a14:backgroundMark x1="39333" y1="38462" x2="39333" y2="38462"/>
                          <a14:backgroundMark x1="39444" y1="38462" x2="39444" y2="38462"/>
                          <a14:backgroundMark x1="38778" y1="37885" x2="38778" y2="37885"/>
                          <a14:backgroundMark x1="39333" y1="37885" x2="39333" y2="378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5795" y="622745"/>
              <a:ext cx="8572500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E9FF711-6142-4DB2-8424-58F7C25EB177}"/>
                </a:ext>
              </a:extLst>
            </p:cNvPr>
            <p:cNvSpPr/>
            <p:nvPr/>
          </p:nvSpPr>
          <p:spPr>
            <a:xfrm>
              <a:off x="2437881" y="2786288"/>
              <a:ext cx="2520000" cy="16132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31" dirty="0"/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578D004-ABE2-4D82-8AAC-CBF332569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615" y="2808249"/>
              <a:ext cx="1609071" cy="1609072"/>
            </a:xfrm>
            <a:prstGeom prst="roundRect">
              <a:avLst/>
            </a:prstGeom>
            <a:effectLst/>
          </p:spPr>
        </p:pic>
      </p:grpSp>
      <p:pic>
        <p:nvPicPr>
          <p:cNvPr id="37" name="Imagem 36">
            <a:extLst>
              <a:ext uri="{FF2B5EF4-FFF2-40B4-BE49-F238E27FC236}">
                <a16:creationId xmlns:a16="http://schemas.microsoft.com/office/drawing/2014/main" id="{0DBF12DB-44D1-41D5-9599-7036207EA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863" y="876850"/>
            <a:ext cx="5536333" cy="2560839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DA25B807-F8DC-4243-9984-36C90BE66543}"/>
              </a:ext>
            </a:extLst>
          </p:cNvPr>
          <p:cNvSpPr txBox="1"/>
          <p:nvPr/>
        </p:nvSpPr>
        <p:spPr>
          <a:xfrm>
            <a:off x="462212" y="584463"/>
            <a:ext cx="4808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OBRIGADA!</a:t>
            </a:r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Espaço Reservado para Conteúdo 2">
            <a:extLst>
              <a:ext uri="{FF2B5EF4-FFF2-40B4-BE49-F238E27FC236}">
                <a16:creationId xmlns:a16="http://schemas.microsoft.com/office/drawing/2014/main" id="{F6DE24B8-277B-469B-9161-016811047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174" y="5219456"/>
            <a:ext cx="4457700" cy="154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Tatiana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Kingston</a:t>
            </a:r>
          </a:p>
          <a:p>
            <a:pPr marL="0" indent="0">
              <a:buNone/>
            </a:pPr>
            <a:r>
              <a:rPr lang="pt-BR" sz="2000" dirty="0">
                <a:solidFill>
                  <a:schemeClr val="bg1"/>
                </a:solidFill>
                <a:latin typeface="Calibri"/>
              </a:rPr>
              <a:t>Coordenadora de Congressos e Eventos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Calibri"/>
              </a:rPr>
              <a:t>tatiana@rcvb.com.br</a:t>
            </a: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ECA2EBA9-F881-4AAE-98B6-820E760D1FF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32456" y="5739867"/>
            <a:ext cx="639372" cy="1079059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40349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845586C7-23DF-4B9F-B1FD-90E7C6920DEA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76DDF29-1FAC-4588-B657-1E02472BD948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1554BA19-055C-4C1B-BF8D-2E22E4D12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  <p:pic>
        <p:nvPicPr>
          <p:cNvPr id="2" name="Picture 2" descr="Deputados deveriam estudar mais economia do turismo – FC&amp;VB-RJ">
            <a:extLst>
              <a:ext uri="{FF2B5EF4-FFF2-40B4-BE49-F238E27FC236}">
                <a16:creationId xmlns:a16="http://schemas.microsoft.com/office/drawing/2014/main" id="{CA753D0E-2C12-4433-AA74-862869FE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83" b="99457" l="0" r="89455">
                        <a14:foregroundMark x1="10182" y1="11413" x2="2545" y2="19022"/>
                        <a14:foregroundMark x1="2545" y1="19022" x2="727" y2="84783"/>
                        <a14:foregroundMark x1="727" y1="84783" x2="8727" y2="91848"/>
                        <a14:foregroundMark x1="8727" y1="91848" x2="18182" y2="94022"/>
                        <a14:foregroundMark x1="18182" y1="94022" x2="28727" y2="91848"/>
                        <a14:foregroundMark x1="28727" y1="91848" x2="33091" y2="71739"/>
                        <a14:foregroundMark x1="33091" y1="71739" x2="27636" y2="26630"/>
                        <a14:foregroundMark x1="27636" y1="26630" x2="21818" y2="13587"/>
                        <a14:foregroundMark x1="21818" y1="13587" x2="11636" y2="10870"/>
                        <a14:foregroundMark x1="11636" y1="10870" x2="10182" y2="11413"/>
                        <a14:foregroundMark x1="6182" y1="15761" x2="1455" y2="34239"/>
                        <a14:foregroundMark x1="1455" y1="34239" x2="2909" y2="85326"/>
                        <a14:foregroundMark x1="2909" y1="85326" x2="12727" y2="86957"/>
                        <a14:foregroundMark x1="12727" y1="86957" x2="21818" y2="72283"/>
                        <a14:foregroundMark x1="21818" y1="72283" x2="21818" y2="58696"/>
                        <a14:foregroundMark x1="21818" y1="58696" x2="16364" y2="24457"/>
                        <a14:foregroundMark x1="16364" y1="24457" x2="7636" y2="16848"/>
                        <a14:foregroundMark x1="7636" y1="16848" x2="4727" y2="15761"/>
                        <a14:foregroundMark x1="75273" y1="74457" x2="73818" y2="89130"/>
                        <a14:foregroundMark x1="73818" y1="89130" x2="76364" y2="99457"/>
                        <a14:foregroundMark x1="13091" y1="99457" x2="2909" y2="97283"/>
                        <a14:foregroundMark x1="2909" y1="97283" x2="1455" y2="82609"/>
                        <a14:foregroundMark x1="52727" y1="45109" x2="42182" y2="19565"/>
                        <a14:foregroundMark x1="42182" y1="19565" x2="34545" y2="10870"/>
                        <a14:foregroundMark x1="34545" y1="10870" x2="15273" y2="7065"/>
                        <a14:foregroundMark x1="15273" y1="7065" x2="6545" y2="11957"/>
                        <a14:foregroundMark x1="6545" y1="11957" x2="0" y2="22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" y="3344854"/>
            <a:ext cx="5250627" cy="35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D22AA4C-2434-47B7-B1E7-13670F607164}"/>
              </a:ext>
            </a:extLst>
          </p:cNvPr>
          <p:cNvSpPr txBox="1"/>
          <p:nvPr/>
        </p:nvSpPr>
        <p:spPr>
          <a:xfrm>
            <a:off x="501477" y="475470"/>
            <a:ext cx="6229451" cy="88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Importância do Turismo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CE3A997-A18E-4CD3-A9D7-1BA109B54158}"/>
              </a:ext>
            </a:extLst>
          </p:cNvPr>
          <p:cNvSpPr txBox="1"/>
          <p:nvPr/>
        </p:nvSpPr>
        <p:spPr>
          <a:xfrm>
            <a:off x="4091482" y="2176590"/>
            <a:ext cx="4660492" cy="107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8% do PIB Nacional vêm do turismo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6,9 milhões de empregos – 7,5% do número total de vagas no país.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A3F782-07B5-497B-B8C5-543879098C2A}"/>
              </a:ext>
            </a:extLst>
          </p:cNvPr>
          <p:cNvSpPr txBox="1"/>
          <p:nvPr/>
        </p:nvSpPr>
        <p:spPr>
          <a:xfrm>
            <a:off x="4091482" y="3284807"/>
            <a:ext cx="502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1100" dirty="0"/>
              <a:t>*</a:t>
            </a:r>
            <a:r>
              <a:rPr lang="pt-BR" sz="1100" dirty="0">
                <a:solidFill>
                  <a:srgbClr val="263762"/>
                </a:solidFill>
                <a:latin typeface="Calibri"/>
              </a:rPr>
              <a:t>Fonte: Oxford </a:t>
            </a:r>
            <a:r>
              <a:rPr lang="pt-BR" sz="1100" dirty="0" err="1">
                <a:solidFill>
                  <a:srgbClr val="263762"/>
                </a:solidFill>
                <a:latin typeface="Calibri"/>
              </a:rPr>
              <a:t>Economics</a:t>
            </a:r>
            <a:r>
              <a:rPr lang="pt-BR" sz="1100" dirty="0">
                <a:solidFill>
                  <a:srgbClr val="263762"/>
                </a:solidFill>
                <a:latin typeface="Calibri"/>
              </a:rPr>
              <a:t> Alto Impacto Econômico para o Brasil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FAF9FEE-4D7A-4BC2-912E-749D23BA252D}"/>
              </a:ext>
            </a:extLst>
          </p:cNvPr>
          <p:cNvSpPr txBox="1"/>
          <p:nvPr/>
        </p:nvSpPr>
        <p:spPr>
          <a:xfrm>
            <a:off x="4232920" y="3801825"/>
            <a:ext cx="39604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rgbClr val="263762"/>
                </a:solidFill>
                <a:latin typeface="Calibri"/>
              </a:defRPr>
            </a:lvl1pPr>
          </a:lstStyle>
          <a:p>
            <a:pPr>
              <a:spcAft>
                <a:spcPts val="600"/>
              </a:spcAft>
            </a:pPr>
            <a:r>
              <a:rPr lang="pt-BR" dirty="0"/>
              <a:t>A realização de um único evento atinge de 52 a 56 setores da economia</a:t>
            </a:r>
          </a:p>
          <a:p>
            <a:pPr>
              <a:spcAft>
                <a:spcPts val="6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825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753BCDC-547E-4402-85FE-175CF774883E}"/>
              </a:ext>
            </a:extLst>
          </p:cNvPr>
          <p:cNvSpPr txBox="1"/>
          <p:nvPr/>
        </p:nvSpPr>
        <p:spPr>
          <a:xfrm>
            <a:off x="4034411" y="629268"/>
            <a:ext cx="5351524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 do Turismo no Estado – </a:t>
            </a:r>
            <a:r>
              <a:rPr lang="en-US" sz="3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Pré</a:t>
            </a:r>
            <a:r>
              <a:rPr lang="en-U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Covid</a:t>
            </a:r>
            <a:endParaRPr lang="en-US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0375C506-E05A-4D93-92D6-48169C21E43C}"/>
              </a:ext>
            </a:extLst>
          </p:cNvPr>
          <p:cNvSpPr txBox="1">
            <a:spLocks/>
          </p:cNvSpPr>
          <p:nvPr/>
        </p:nvSpPr>
        <p:spPr>
          <a:xfrm>
            <a:off x="4034413" y="2438400"/>
            <a:ext cx="488565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  <a:lvl1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263762"/>
                </a:solidFill>
                <a:latin typeface="Calibri"/>
              </a:defRPr>
            </a:lvl1pPr>
            <a:lvl2pPr marL="536372" indent="0" algn="ctr" defTabSz="1072743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2743" indent="0" algn="ctr" defTabSz="1072743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9115" indent="0" algn="ctr" defTabSz="1072743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45487" indent="0" algn="ctr" defTabSz="1072743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81859" indent="0" algn="ctr" defTabSz="1072743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18230" indent="0" algn="ctr" defTabSz="1072743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754602" indent="0" algn="ctr" defTabSz="1072743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290974" indent="0" algn="ctr" defTabSz="1072743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pt-BR" dirty="0"/>
              <a:t>Antes da COVID-19, o turismo gerava um impacto de cerca de 25 bilhões de reais (US$ 5 bilhões) na economia do estado do Rio de Janeiro e empregava 381.142 trabalhadores, sem contar com os trabalhadores informais.</a:t>
            </a:r>
          </a:p>
          <a:p>
            <a:pPr marL="114300" indent="0">
              <a:buNone/>
            </a:pPr>
            <a:r>
              <a:rPr lang="pt-BR" sz="1100" dirty="0"/>
              <a:t>Fonte</a:t>
            </a:r>
            <a:r>
              <a:rPr lang="pt-BR" sz="1100"/>
              <a:t>: CNC - </a:t>
            </a:r>
            <a:r>
              <a:rPr lang="pt-BR" sz="1050" b="0" i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Confederação Nacional do Comércio)</a:t>
            </a:r>
            <a:endParaRPr lang="pt-BR" sz="1100" dirty="0"/>
          </a:p>
          <a:p>
            <a:endParaRPr lang="pt-BR" dirty="0"/>
          </a:p>
          <a:p>
            <a:pPr marL="114300" indent="0">
              <a:buNone/>
            </a:pPr>
            <a:r>
              <a:rPr lang="pt-BR" dirty="0"/>
              <a:t>Em 2017, o município do Rio sediou 268 congressos; em 2018 foram 288; em 2019 o número subiu para 330, com impacto de US$ 1,7 milhão na economia da cidade.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7C7104D-4EC5-4743-8456-285A6F1EC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1" r="17119" b="-1"/>
          <a:stretch/>
        </p:blipFill>
        <p:spPr>
          <a:xfrm>
            <a:off x="20" y="10"/>
            <a:ext cx="3766397" cy="6857990"/>
          </a:xfrm>
          <a:prstGeom prst="rect">
            <a:avLst/>
          </a:prstGeom>
          <a:effectLst/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28258" y="2115117"/>
            <a:ext cx="5126355" cy="0"/>
          </a:xfrm>
          <a:prstGeom prst="line">
            <a:avLst/>
          </a:prstGeom>
          <a:ln w="19050">
            <a:solidFill>
              <a:srgbClr val="66CC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FD3798D-81FC-4C5E-90EB-D7EF2EABDEF3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6940F27-4979-4C97-9C62-41B68B97944B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9F0E627-04F2-4F67-9792-F9F44642E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9986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A2C4793-D37E-44CA-8721-F030AA1E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996952"/>
            <a:ext cx="7166773" cy="256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3DD6611-AAC6-450D-9194-0733A42C074D}"/>
              </a:ext>
            </a:extLst>
          </p:cNvPr>
          <p:cNvSpPr txBox="1"/>
          <p:nvPr/>
        </p:nvSpPr>
        <p:spPr>
          <a:xfrm>
            <a:off x="560512" y="1772816"/>
            <a:ext cx="8197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Desde o início da pandemia as perdas financeiras do Turismo no Estado do RJ foram imensas.  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845586C7-23DF-4B9F-B1FD-90E7C6920DEA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76DDF29-1FAC-4588-B657-1E02472BD948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1554BA19-055C-4C1B-BF8D-2E22E4D12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5FA743C8-F691-4F24-8FAD-0B73DA11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9"/>
            <a:ext cx="733802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Perdas no Estado - </a:t>
            </a:r>
            <a:r>
              <a:rPr lang="pt-BR" sz="3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Covid</a:t>
            </a:r>
            <a:endParaRPr lang="pt-BR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93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UNCEF Protocolos mostram medidas de segurança">
            <a:extLst>
              <a:ext uri="{FF2B5EF4-FFF2-40B4-BE49-F238E27FC236}">
                <a16:creationId xmlns:a16="http://schemas.microsoft.com/office/drawing/2014/main" id="{81B0FBF9-1B7A-4A2C-8F35-AA61951F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6" y="3212976"/>
            <a:ext cx="9281408" cy="36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845586C7-23DF-4B9F-B1FD-90E7C6920DEA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76DDF29-1FAC-4588-B657-1E02472BD948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1554BA19-055C-4C1B-BF8D-2E22E4D12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22AA4C-2434-47B7-B1E7-13670F607164}"/>
              </a:ext>
            </a:extLst>
          </p:cNvPr>
          <p:cNvSpPr txBox="1"/>
          <p:nvPr/>
        </p:nvSpPr>
        <p:spPr>
          <a:xfrm>
            <a:off x="272480" y="548680"/>
            <a:ext cx="7187827" cy="88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Preparação para retomada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CB6240-31B3-44B4-9ACE-A63E21EE20F8}"/>
              </a:ext>
            </a:extLst>
          </p:cNvPr>
          <p:cNvSpPr txBox="1"/>
          <p:nvPr/>
        </p:nvSpPr>
        <p:spPr>
          <a:xfrm>
            <a:off x="307972" y="1692141"/>
            <a:ext cx="8197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263762"/>
                </a:solidFill>
                <a:latin typeface="Calibri"/>
              </a:rPr>
              <a:t>Medidas e protocolos preventivos</a:t>
            </a:r>
          </a:p>
        </p:txBody>
      </p:sp>
    </p:spTree>
    <p:extLst>
      <p:ext uri="{BB962C8B-B14F-4D97-AF65-F5344CB8AC3E}">
        <p14:creationId xmlns:p14="http://schemas.microsoft.com/office/powerpoint/2010/main" val="162488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753BCDC-547E-4402-85FE-175CF774883E}"/>
              </a:ext>
            </a:extLst>
          </p:cNvPr>
          <p:cNvSpPr txBox="1"/>
          <p:nvPr/>
        </p:nvSpPr>
        <p:spPr>
          <a:xfrm>
            <a:off x="5517927" y="564505"/>
            <a:ext cx="3100779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Ministério do Turismo</a:t>
            </a:r>
            <a:endParaRPr lang="en-US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3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674" y="559407"/>
            <a:ext cx="415165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1F53764C-2112-4651-A2AF-01102673E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8951" b="-5"/>
          <a:stretch/>
        </p:blipFill>
        <p:spPr>
          <a:xfrm>
            <a:off x="622214" y="1216660"/>
            <a:ext cx="3708571" cy="4424678"/>
          </a:xfrm>
          <a:prstGeom prst="rect">
            <a:avLst/>
          </a:prstGeom>
          <a:effectLst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492996A-3E5B-44DC-BD05-67F24D23EA86}"/>
              </a:ext>
            </a:extLst>
          </p:cNvPr>
          <p:cNvSpPr txBox="1"/>
          <p:nvPr/>
        </p:nvSpPr>
        <p:spPr>
          <a:xfrm>
            <a:off x="5507873" y="1988840"/>
            <a:ext cx="3395513" cy="4500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Lançado no dia 4 de junho.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20mil selos emitidos até 31/08/20.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Programa estabelece boas práticas de higienização para cada segmento do setor.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O selo é um incentivo para que os consumidores se sintam seguros ao viajar e frequentar locais que cumpram protocolos específicos para a prevenção da Covid-19.</a:t>
            </a:r>
            <a:endParaRPr lang="en-US" sz="2000" dirty="0">
              <a:solidFill>
                <a:srgbClr val="263762"/>
              </a:solidFill>
              <a:latin typeface="Calibri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FD3798D-81FC-4C5E-90EB-D7EF2EABDEF3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6940F27-4979-4C97-9C62-41B68B97944B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9F0E627-04F2-4F67-9792-F9F44642E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3415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753BCDC-547E-4402-85FE-175CF774883E}"/>
              </a:ext>
            </a:extLst>
          </p:cNvPr>
          <p:cNvSpPr txBox="1"/>
          <p:nvPr/>
        </p:nvSpPr>
        <p:spPr>
          <a:xfrm>
            <a:off x="1187039" y="557784"/>
            <a:ext cx="2697554" cy="125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SETUR-RJ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92996A-3E5B-44DC-BD05-67F24D23EA86}"/>
              </a:ext>
            </a:extLst>
          </p:cNvPr>
          <p:cNvSpPr txBox="1"/>
          <p:nvPr/>
        </p:nvSpPr>
        <p:spPr>
          <a:xfrm>
            <a:off x="772184" y="2060848"/>
            <a:ext cx="3645373" cy="34563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pt-BR"/>
            </a:defPPr>
            <a:lvl1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263762"/>
                </a:solidFill>
                <a:latin typeface="Calibri"/>
              </a:defRPr>
            </a:lvl1pPr>
          </a:lstStyle>
          <a:p>
            <a:r>
              <a:rPr lang="pt-BR" dirty="0"/>
              <a:t>Lançado em 19/06/20.</a:t>
            </a:r>
          </a:p>
          <a:p>
            <a:r>
              <a:rPr lang="pt-BR" dirty="0"/>
              <a:t>+2.500 selos emitidos até hoje.</a:t>
            </a:r>
          </a:p>
          <a:p>
            <a:r>
              <a:rPr lang="pt-BR" dirty="0"/>
              <a:t>Criado com objetivo de orientar empresas e auxiliar os turistas para a retomada da atividade - quando autorizada pelas autoridades sanitárias - para que a volta dos deslocamentos das pessoas seja feita de forma ordenada e protegida.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0521" y="0"/>
            <a:ext cx="4955479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4285" y="557784"/>
            <a:ext cx="416829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DCBDB371-5207-4D39-8E1F-915663F39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076" y="1807817"/>
            <a:ext cx="3636369" cy="3239118"/>
          </a:xfrm>
          <a:prstGeom prst="rect">
            <a:avLst/>
          </a:prstGeom>
          <a:effectLst/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0FD3798D-81FC-4C5E-90EB-D7EF2EABDEF3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6940F27-4979-4C97-9C62-41B68B97944B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39F0E627-04F2-4F67-9792-F9F44642E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956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D679B-01FC-4A04-A949-A4DC9115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86" y="707392"/>
            <a:ext cx="4253110" cy="97872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10</a:t>
            </a:r>
            <a:r>
              <a:rPr lang="pt-BR" sz="3200" b="1" dirty="0"/>
              <a:t> </a:t>
            </a: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Mandamentos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2891EA-F1C2-4008-9115-4996B09E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26" y="1954448"/>
            <a:ext cx="4017123" cy="378541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Uso de Máscara e EPI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Distanciamento Social/Físico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Higiene Pessoal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Limpeza e Higienização de Ambientes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Treinamento de Equipe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Vigilância na Saúde dos Funcionários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Comunicação com o Cliente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Uso de Tecnologias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Controle de Qualidade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Regras específicas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0521" y="0"/>
            <a:ext cx="4955479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4285" y="557784"/>
            <a:ext cx="416829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F45352F3-A811-45B6-8F73-03F07BD3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4" y="1196752"/>
            <a:ext cx="3497613" cy="4645546"/>
          </a:xfrm>
          <a:prstGeom prst="rect">
            <a:avLst/>
          </a:prstGeom>
          <a:effectLst/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7EBCA0B6-74B6-42E1-9260-04187D71C3EB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A0BB656-AB7A-4A63-AF54-EE8929B7B44A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8F89B505-3C9F-4801-ADF8-68284C57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119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D679B-01FC-4A04-A949-A4DC9115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22" y="557784"/>
            <a:ext cx="4747448" cy="97872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RJ Embaixador do selo “Safe </a:t>
            </a:r>
            <a:r>
              <a:rPr lang="pt-BR" sz="3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Travels</a:t>
            </a:r>
            <a:r>
              <a:rPr lang="pt-BR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2891EA-F1C2-4008-9115-4996B09E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26" y="1954448"/>
            <a:ext cx="4017123" cy="378541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Selo criado pelo Conselho Mundial de Viagens e Turismo (WTTC).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Estado está alinhado às diretrizes, políticas e condições de biossegurança emitidas pelo WTTC.</a:t>
            </a:r>
          </a:p>
          <a:p>
            <a:pPr>
              <a:lnSpc>
                <a:spcPct val="90000"/>
              </a:lnSpc>
            </a:pPr>
            <a:r>
              <a:rPr lang="pt-BR" sz="2000" dirty="0">
                <a:solidFill>
                  <a:srgbClr val="263762"/>
                </a:solidFill>
                <a:latin typeface="Calibri"/>
              </a:rPr>
              <a:t>O Requerente deve possuir o selo “Turismo Consciente” e estar alinhado com as diretrizes, políticas e condições de biossegurança emitidas pelo WTTC.</a:t>
            </a:r>
          </a:p>
          <a:p>
            <a:pPr marL="0" indent="0" algn="l">
              <a:buNone/>
            </a:pPr>
            <a:endParaRPr lang="pt-BR" sz="1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0521" y="0"/>
            <a:ext cx="4955479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4285" y="557784"/>
            <a:ext cx="4168291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7EBCA0B6-74B6-42E1-9260-04187D71C3EB}"/>
              </a:ext>
            </a:extLst>
          </p:cNvPr>
          <p:cNvGrpSpPr/>
          <p:nvPr/>
        </p:nvGrpSpPr>
        <p:grpSpPr>
          <a:xfrm>
            <a:off x="9188066" y="0"/>
            <a:ext cx="717934" cy="6858000"/>
            <a:chOff x="9188066" y="0"/>
            <a:chExt cx="717934" cy="6858000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FA0BB656-AB7A-4A63-AF54-EE8929B7B44A}"/>
                </a:ext>
              </a:extLst>
            </p:cNvPr>
            <p:cNvSpPr/>
            <p:nvPr/>
          </p:nvSpPr>
          <p:spPr>
            <a:xfrm>
              <a:off x="9188066" y="0"/>
              <a:ext cx="717934" cy="6858000"/>
            </a:xfrm>
            <a:prstGeom prst="rect">
              <a:avLst/>
            </a:prstGeom>
            <a:solidFill>
              <a:srgbClr val="26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8F89B505-3C9F-4801-ADF8-68284C57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2456" y="5739867"/>
              <a:ext cx="639372" cy="1079059"/>
            </a:xfrm>
            <a:prstGeom prst="rect">
              <a:avLst/>
            </a:prstGeom>
            <a:ln w="25400">
              <a:noFill/>
            </a:ln>
          </p:spPr>
        </p:pic>
      </p:grpSp>
      <p:pic>
        <p:nvPicPr>
          <p:cNvPr id="6" name="Imagem 5" descr="Uma imagem contendo Círculo&#10;&#10;Descrição gerada automaticamente">
            <a:extLst>
              <a:ext uri="{FF2B5EF4-FFF2-40B4-BE49-F238E27FC236}">
                <a16:creationId xmlns:a16="http://schemas.microsoft.com/office/drawing/2014/main" id="{DBAC63D8-A73D-4180-ABC1-BC35E2707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70" y="1948550"/>
            <a:ext cx="3143394" cy="31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67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969</Words>
  <Application>Microsoft Office PowerPoint</Application>
  <PresentationFormat>Papel A4 (210 x 297 mm)</PresentationFormat>
  <Paragraphs>98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Perdas no Estado - Covid</vt:lpstr>
      <vt:lpstr>Apresentação do PowerPoint</vt:lpstr>
      <vt:lpstr>Apresentação do PowerPoint</vt:lpstr>
      <vt:lpstr>Apresentação do PowerPoint</vt:lpstr>
      <vt:lpstr>10 Mandamentos</vt:lpstr>
      <vt:lpstr>RJ Embaixador do selo “Safe Travels”</vt:lpstr>
      <vt:lpstr>Prefeitura</vt:lpstr>
      <vt:lpstr>Regras de Ouro</vt:lpstr>
      <vt:lpstr>Fase 6B Eventos </vt:lpstr>
      <vt:lpstr>DECRETO            Nº 47.287      DE 18/09/2020</vt:lpstr>
      <vt:lpstr>Apresentação do PowerPoint</vt:lpstr>
      <vt:lpstr>Protocolos</vt:lpstr>
      <vt:lpstr>Alternativas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Kingston</dc:creator>
  <cp:lastModifiedBy>Tatiana Kingston</cp:lastModifiedBy>
  <cp:revision>19</cp:revision>
  <dcterms:created xsi:type="dcterms:W3CDTF">2020-09-30T18:32:17Z</dcterms:created>
  <dcterms:modified xsi:type="dcterms:W3CDTF">2020-10-02T16:45:00Z</dcterms:modified>
</cp:coreProperties>
</file>